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04" r:id="rId2"/>
  </p:sldMasterIdLst>
  <p:notesMasterIdLst>
    <p:notesMasterId r:id="rId27"/>
  </p:notesMasterIdLst>
  <p:sldIdLst>
    <p:sldId id="256" r:id="rId3"/>
    <p:sldId id="293" r:id="rId4"/>
    <p:sldId id="267" r:id="rId5"/>
    <p:sldId id="274" r:id="rId6"/>
    <p:sldId id="283" r:id="rId7"/>
    <p:sldId id="284" r:id="rId8"/>
    <p:sldId id="276" r:id="rId9"/>
    <p:sldId id="285" r:id="rId10"/>
    <p:sldId id="286" r:id="rId11"/>
    <p:sldId id="287" r:id="rId12"/>
    <p:sldId id="277" r:id="rId13"/>
    <p:sldId id="288" r:id="rId14"/>
    <p:sldId id="269" r:id="rId15"/>
    <p:sldId id="290" r:id="rId16"/>
    <p:sldId id="291" r:id="rId17"/>
    <p:sldId id="292" r:id="rId18"/>
    <p:sldId id="273" r:id="rId19"/>
    <p:sldId id="295" r:id="rId20"/>
    <p:sldId id="281" r:id="rId21"/>
    <p:sldId id="282" r:id="rId22"/>
    <p:sldId id="279" r:id="rId23"/>
    <p:sldId id="278" r:id="rId24"/>
    <p:sldId id="294" r:id="rId25"/>
    <p:sldId id="280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94" d="100"/>
          <a:sy n="9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1247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PCL functionality encapsulated within a set of plugin tools</a:t>
            </a:r>
          </a:p>
          <a:p>
            <a:pPr lvl="1"/>
            <a:r>
              <a:rPr lang="en-US" sz="2000" dirty="0" smtClean="0"/>
              <a:t>Separate the GUI Model and Views from the workers</a:t>
            </a:r>
          </a:p>
          <a:p>
            <a:pPr lvl="1"/>
            <a:r>
              <a:rPr lang="en-US" sz="2000" dirty="0" smtClean="0"/>
              <a:t>Uses </a:t>
            </a:r>
            <a:r>
              <a:rPr lang="en-US" sz="2000" dirty="0" err="1" smtClean="0"/>
              <a:t>Qt</a:t>
            </a:r>
            <a:r>
              <a:rPr lang="en-US" sz="2000" dirty="0" smtClean="0"/>
              <a:t> plugin framework (multiplatform)</a:t>
            </a:r>
          </a:p>
          <a:p>
            <a:pPr lvl="1"/>
            <a:endParaRPr lang="en-US" sz="2000" dirty="0" smtClean="0"/>
          </a:p>
          <a:p>
            <a:pPr marL="36000" indent="-360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1400" dirty="0" smtClean="0"/>
              <a:t>Tool factory generates tool instance</a:t>
            </a:r>
          </a:p>
          <a:p>
            <a:pPr marL="36000" indent="-360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1400" dirty="0" smtClean="0"/>
              <a:t>Generates cloud command instance from pre-defined command </a:t>
            </a:r>
            <a:r>
              <a:rPr lang="en-US" sz="1400" b="1" dirty="0" smtClean="0">
                <a:solidFill>
                  <a:srgbClr val="FF0000"/>
                </a:solidFill>
              </a:rPr>
              <a:t>types</a:t>
            </a:r>
            <a:r>
              <a:rPr lang="en-US" sz="1400" dirty="0" smtClean="0"/>
              <a:t> </a:t>
            </a:r>
          </a:p>
          <a:p>
            <a:pPr marL="36000" indent="-360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1400" dirty="0" smtClean="0"/>
              <a:t>Pushes this onto work queue</a:t>
            </a:r>
          </a:p>
          <a:p>
            <a:pPr marL="36000" indent="-3600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en-US" sz="1400" dirty="0" smtClean="0"/>
          </a:p>
          <a:p>
            <a:pPr>
              <a:buClr>
                <a:srgbClr val="FF0000"/>
              </a:buClr>
              <a:buSzPct val="100000"/>
            </a:pPr>
            <a:r>
              <a:rPr lang="en-US" sz="1400" dirty="0" smtClean="0"/>
              <a:t>Plugins </a:t>
            </a:r>
            <a:r>
              <a:rPr lang="en-US" sz="1400" dirty="0" smtClean="0">
                <a:solidFill>
                  <a:srgbClr val="00B050"/>
                </a:solidFill>
              </a:rPr>
              <a:t>never touch model </a:t>
            </a:r>
            <a:r>
              <a:rPr lang="en-US" sz="1400" dirty="0" smtClean="0"/>
              <a:t>directly – they work on local copies of data through commands (which are defined in GUI code)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400" dirty="0" smtClean="0"/>
              <a:t>Once tool completes, output replaces original cloud(s) in the model, with original(s) pushed onto undo stack</a:t>
            </a:r>
          </a:p>
          <a:p>
            <a:pPr>
              <a:buClr>
                <a:srgbClr val="FF0000"/>
              </a:buClr>
              <a:buSzPct val="100000"/>
            </a:pPr>
            <a:endParaRPr lang="en-US" sz="1400" dirty="0" smtClean="0"/>
          </a:p>
          <a:p>
            <a:pPr>
              <a:buClr>
                <a:srgbClr val="FF0000"/>
              </a:buClr>
              <a:buSzPct val="100000"/>
            </a:pPr>
            <a:r>
              <a:rPr lang="en-US" sz="1400" dirty="0" smtClean="0"/>
              <a:t>Work queue spawns worker threads and moves tool instances to them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400" dirty="0" smtClean="0"/>
              <a:t>Pops commands off queue until data dependency occurs </a:t>
            </a:r>
          </a:p>
          <a:p>
            <a:pPr>
              <a:buClr>
                <a:srgbClr val="FF0000"/>
              </a:buClr>
              <a:buSzPct val="100000"/>
            </a:pPr>
            <a:endParaRPr lang="en-US" sz="1400" dirty="0" smtClean="0"/>
          </a:p>
          <a:p>
            <a:pPr marL="36000" indent="-3600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en-US" sz="1400" dirty="0" smtClean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91027A-49B5-4707-AF71-77F748BE18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2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2000">
              <a:schemeClr val="tx1">
                <a:lumMod val="75000"/>
                <a:lumOff val="25000"/>
              </a:schemeClr>
            </a:gs>
            <a:gs pos="53000">
              <a:schemeClr val="tx1">
                <a:lumMod val="75000"/>
                <a:lumOff val="25000"/>
              </a:schemeClr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8C4F-4906-4102-AF63-902097B1EC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8C4F-4906-4102-AF63-902097B1EC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2000">
              <a:schemeClr val="tx1">
                <a:lumMod val="75000"/>
                <a:lumOff val="25000"/>
              </a:schemeClr>
            </a:gs>
            <a:gs pos="53000">
              <a:schemeClr val="tx1">
                <a:lumMod val="75000"/>
                <a:lumOff val="25000"/>
              </a:schemeClr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8C4F-4906-4102-AF63-902097B1EC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8C4F-4906-4102-AF63-902097B1EC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pc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1963782" cy="633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8C4F-4906-4102-AF63-902097B1EC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tx1">
                <a:lumMod val="85000"/>
                <a:lumOff val="15000"/>
              </a:schemeClr>
            </a:gs>
            <a:gs pos="70000">
              <a:schemeClr val="bg1"/>
            </a:gs>
            <a:gs pos="5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8C4F-4906-4102-AF63-902097B1E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c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96000"/>
            <a:ext cx="1963782" cy="6334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u="none" kern="1200" cap="small" baseline="0">
          <a:solidFill>
            <a:srgbClr val="92D05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tx1">
                <a:lumMod val="85000"/>
                <a:lumOff val="15000"/>
              </a:schemeClr>
            </a:gs>
            <a:gs pos="70000">
              <a:schemeClr val="bg1"/>
            </a:gs>
            <a:gs pos="5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8C4F-4906-4102-AF63-902097B1E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u="none" kern="1200" cap="small" baseline="0">
          <a:solidFill>
            <a:srgbClr val="92D05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hyperlink" Target="http://docs.pointclouds.org/trunk/group__features.html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hyperlink" Target="http://docs.pointclouds.org/trunk/group__sample__consensus.html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152400" y="782598"/>
            <a:ext cx="8915400" cy="1969740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r>
              <a:rPr lang="en-US" i="1" dirty="0" smtClean="0"/>
              <a:t>Enhancing PCL Usability: </a:t>
            </a:r>
            <a:br>
              <a:rPr lang="en-US" i="1" dirty="0" smtClean="0"/>
            </a:br>
            <a:r>
              <a:rPr lang="en-US" sz="3600" i="1" dirty="0" smtClean="0"/>
              <a:t>A GUI Front-End, Interfacing with VTK, Image Processing on Point Clouds, and More!</a:t>
            </a:r>
            <a:endParaRPr lang="en" sz="3600" dirty="0"/>
          </a:p>
        </p:txBody>
      </p:sp>
      <p:sp>
        <p:nvSpPr>
          <p:cNvPr id="183" name="Shape 183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67707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dirty="0" smtClean="0"/>
              <a:t>David Doria</a:t>
            </a:r>
            <a:endParaRPr lang="en" dirty="0"/>
          </a:p>
        </p:txBody>
      </p:sp>
      <p:pic>
        <p:nvPicPr>
          <p:cNvPr id="30722" name="Picture 2" descr="http://pointclouds.org/assets/images/contents/sprints/pcl-gsoc12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4267200"/>
            <a:ext cx="9264333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Keypoint</a:t>
            </a:r>
            <a:r>
              <a:rPr lang="en-US" dirty="0" smtClean="0"/>
              <a:t> Detection</a:t>
            </a:r>
            <a:endParaRPr lang="en-US" dirty="0"/>
          </a:p>
        </p:txBody>
      </p:sp>
      <p:sp>
        <p:nvSpPr>
          <p:cNvPr id="6" name="Shape 266"/>
          <p:cNvSpPr/>
          <p:nvPr/>
        </p:nvSpPr>
        <p:spPr>
          <a:xfrm>
            <a:off x="3994500" y="6101564"/>
            <a:ext cx="2634900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(Harris Corners)</a:t>
            </a:r>
            <a:endParaRPr lang="en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68"/>
          <p:cNvSpPr/>
          <p:nvPr/>
        </p:nvSpPr>
        <p:spPr>
          <a:xfrm>
            <a:off x="2743200" y="1643657"/>
            <a:ext cx="4607521" cy="42237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 Coming Soon!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Transformations</a:t>
            </a:r>
          </a:p>
          <a:p>
            <a:pPr lvl="1"/>
            <a:r>
              <a:rPr lang="en-US" dirty="0" smtClean="0"/>
              <a:t>Euclidean, Similarity, Affine, Projective</a:t>
            </a:r>
          </a:p>
          <a:p>
            <a:endParaRPr lang="en-US" dirty="0" smtClean="0"/>
          </a:p>
          <a:p>
            <a:r>
              <a:rPr lang="en-US" dirty="0" smtClean="0"/>
              <a:t>Segmentation using Graph Cuts : </a:t>
            </a:r>
          </a:p>
          <a:p>
            <a:pPr lvl="1"/>
            <a:r>
              <a:rPr lang="en-US" dirty="0" smtClean="0"/>
              <a:t>Binary segmentation using min-cut/max-flow.</a:t>
            </a:r>
          </a:p>
          <a:p>
            <a:pPr lvl="1"/>
            <a:r>
              <a:rPr lang="en-US" dirty="0" smtClean="0"/>
              <a:t>Multi-label optimization using </a:t>
            </a:r>
            <a:r>
              <a:rPr lang="el-GR" dirty="0" smtClean="0"/>
              <a:t>α-</a:t>
            </a:r>
            <a:r>
              <a:rPr lang="en-US" dirty="0" smtClean="0"/>
              <a:t>expansion and </a:t>
            </a:r>
            <a:r>
              <a:rPr lang="el-GR" dirty="0" smtClean="0"/>
              <a:t>α-β-</a:t>
            </a:r>
            <a:r>
              <a:rPr lang="en-US" dirty="0" smtClean="0"/>
              <a:t>swap algorithms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GUI for PCL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Graphical interface for manipulating clouds</a:t>
            </a:r>
          </a:p>
          <a:p>
            <a:endParaRPr lang="en-US" dirty="0" smtClean="0"/>
          </a:p>
          <a:p>
            <a:r>
              <a:rPr lang="en-US" dirty="0" smtClean="0"/>
              <a:t>Allows new users to easily experiment with PCL capabilities</a:t>
            </a:r>
          </a:p>
          <a:p>
            <a:endParaRPr lang="en-US" dirty="0" smtClean="0"/>
          </a:p>
          <a:p>
            <a:r>
              <a:rPr lang="en-US" dirty="0" smtClean="0"/>
              <a:t>Extensible – plug-in architecture easy to extend as PCL evolves</a:t>
            </a:r>
          </a:p>
          <a:p>
            <a:endParaRPr lang="en-US" dirty="0" smtClean="0"/>
          </a:p>
          <a:p>
            <a:r>
              <a:rPr lang="en-US" dirty="0" smtClean="0"/>
              <a:t>Multiplatform – Qt/VTK</a:t>
            </a:r>
          </a:p>
          <a:p>
            <a:endParaRPr lang="en-US" dirty="0" smtClean="0"/>
          </a:p>
          <a:p>
            <a:r>
              <a:rPr lang="en-US" dirty="0" smtClean="0"/>
              <a:t>Model/View architecture -&gt; flexibility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599"/>
            <a:ext cx="8991600" cy="52152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3760" y="4360123"/>
            <a:ext cx="1152128" cy="9050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Cloud Viewer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935430"/>
            <a:ext cx="1417662" cy="627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Project Browser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42257" y="5143871"/>
            <a:ext cx="1440160" cy="8640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Property</a:t>
            </a:r>
          </a:p>
          <a:p>
            <a:pPr algn="ctr"/>
            <a:r>
              <a:rPr lang="en-US" sz="1600" dirty="0" smtClean="0"/>
              <a:t>Inspector &amp;</a:t>
            </a:r>
          </a:p>
          <a:p>
            <a:pPr algn="ctr"/>
            <a:r>
              <a:rPr lang="en-US" sz="1600" dirty="0" smtClean="0"/>
              <a:t>Editor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843664" y="3732543"/>
            <a:ext cx="12241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PCL Tools/ Plugins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23380" y="5001276"/>
            <a:ext cx="2678159" cy="1690890"/>
            <a:chOff x="4572000" y="2641687"/>
            <a:chExt cx="2448272" cy="1579401"/>
          </a:xfrm>
        </p:grpSpPr>
        <p:sp>
          <p:nvSpPr>
            <p:cNvPr id="10" name="Rounded Rectangle 9"/>
            <p:cNvSpPr/>
            <p:nvPr/>
          </p:nvSpPr>
          <p:spPr>
            <a:xfrm>
              <a:off x="4572000" y="2641687"/>
              <a:ext cx="2448272" cy="1579401"/>
            </a:xfrm>
            <a:prstGeom prst="round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49000"/>
                  </a:schemeClr>
                </a:gs>
                <a:gs pos="35000">
                  <a:schemeClr val="accent1">
                    <a:tint val="37000"/>
                    <a:satMod val="300000"/>
                    <a:alpha val="59000"/>
                  </a:schemeClr>
                </a:gs>
                <a:gs pos="100000">
                  <a:schemeClr val="accent1">
                    <a:tint val="15000"/>
                    <a:satMod val="350000"/>
                    <a:alpha val="86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600" dirty="0" smtClean="0"/>
                <a:t>Project Model</a:t>
              </a:r>
              <a:endParaRPr lang="en-US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23160" y="3006164"/>
              <a:ext cx="683239" cy="364477"/>
            </a:xfrm>
            <a:prstGeom prst="roundRect">
              <a:avLst/>
            </a:prstGeom>
            <a:gradFill>
              <a:gsLst>
                <a:gs pos="0">
                  <a:schemeClr val="accent2">
                    <a:tint val="50000"/>
                    <a:satMod val="300000"/>
                    <a:alpha val="46000"/>
                  </a:schemeClr>
                </a:gs>
                <a:gs pos="35000">
                  <a:schemeClr val="accent2">
                    <a:tint val="37000"/>
                    <a:satMod val="300000"/>
                    <a:alpha val="75000"/>
                  </a:schemeClr>
                </a:gs>
                <a:gs pos="100000">
                  <a:schemeClr val="accent2">
                    <a:tint val="15000"/>
                    <a:satMod val="350000"/>
                    <a:alpha val="65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Cloud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26048" y="3006792"/>
              <a:ext cx="740175" cy="364477"/>
            </a:xfrm>
            <a:prstGeom prst="roundRect">
              <a:avLst/>
            </a:prstGeom>
            <a:gradFill>
              <a:gsLst>
                <a:gs pos="0">
                  <a:schemeClr val="accent2">
                    <a:tint val="50000"/>
                    <a:satMod val="300000"/>
                    <a:alpha val="46000"/>
                  </a:schemeClr>
                </a:gs>
                <a:gs pos="35000">
                  <a:schemeClr val="accent2">
                    <a:tint val="37000"/>
                    <a:satMod val="300000"/>
                    <a:alpha val="75000"/>
                  </a:schemeClr>
                </a:gs>
                <a:gs pos="100000">
                  <a:schemeClr val="accent2">
                    <a:tint val="15000"/>
                    <a:satMod val="350000"/>
                    <a:alpha val="65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Cloud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28937" y="3006792"/>
              <a:ext cx="740175" cy="364477"/>
            </a:xfrm>
            <a:prstGeom prst="roundRect">
              <a:avLst/>
            </a:prstGeom>
            <a:gradFill>
              <a:gsLst>
                <a:gs pos="0">
                  <a:schemeClr val="accent2">
                    <a:tint val="50000"/>
                    <a:satMod val="300000"/>
                    <a:alpha val="46000"/>
                  </a:schemeClr>
                </a:gs>
                <a:gs pos="35000">
                  <a:schemeClr val="accent2">
                    <a:tint val="37000"/>
                    <a:satMod val="300000"/>
                    <a:alpha val="75000"/>
                  </a:schemeClr>
                </a:gs>
                <a:gs pos="100000">
                  <a:schemeClr val="accent2">
                    <a:tint val="15000"/>
                    <a:satMod val="350000"/>
                    <a:alpha val="65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Cloud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42810" y="3492134"/>
              <a:ext cx="626302" cy="24298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9000"/>
                  </a:schemeClr>
                </a:gs>
                <a:gs pos="35000">
                  <a:schemeClr val="accent4">
                    <a:tint val="37000"/>
                    <a:satMod val="300000"/>
                    <a:alpha val="75000"/>
                  </a:schemeClr>
                </a:gs>
                <a:gs pos="100000">
                  <a:schemeClr val="accent4">
                    <a:tint val="15000"/>
                    <a:satMod val="350000"/>
                    <a:alpha val="72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Normals</a:t>
              </a:r>
              <a:endParaRPr lang="en-US" sz="9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2810" y="3750310"/>
              <a:ext cx="626302" cy="24298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9000"/>
                  </a:schemeClr>
                </a:gs>
                <a:gs pos="35000">
                  <a:schemeClr val="accent4">
                    <a:tint val="37000"/>
                    <a:satMod val="300000"/>
                    <a:alpha val="75000"/>
                  </a:schemeClr>
                </a:gs>
                <a:gs pos="100000">
                  <a:schemeClr val="accent4">
                    <a:tint val="15000"/>
                    <a:satMod val="350000"/>
                    <a:alpha val="72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FPFH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65026" y="3486777"/>
              <a:ext cx="626302" cy="24298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9000"/>
                  </a:schemeClr>
                </a:gs>
                <a:gs pos="35000">
                  <a:schemeClr val="accent4">
                    <a:tint val="37000"/>
                    <a:satMod val="300000"/>
                    <a:alpha val="75000"/>
                  </a:schemeClr>
                </a:gs>
                <a:gs pos="100000">
                  <a:schemeClr val="accent4">
                    <a:tint val="15000"/>
                    <a:satMod val="350000"/>
                    <a:alpha val="72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Normals</a:t>
              </a:r>
              <a:endParaRPr lang="en-US" sz="9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65026" y="3744953"/>
              <a:ext cx="626302" cy="24298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9000"/>
                  </a:schemeClr>
                </a:gs>
                <a:gs pos="35000">
                  <a:schemeClr val="accent4">
                    <a:tint val="37000"/>
                    <a:satMod val="300000"/>
                    <a:alpha val="75000"/>
                  </a:schemeClr>
                </a:gs>
                <a:gs pos="100000">
                  <a:schemeClr val="accent4">
                    <a:tint val="15000"/>
                    <a:satMod val="350000"/>
                    <a:alpha val="72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NARF</a:t>
              </a:r>
              <a:endParaRPr lang="en-US" sz="11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37033" y="3476942"/>
              <a:ext cx="626302" cy="24298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9000"/>
                  </a:schemeClr>
                </a:gs>
                <a:gs pos="35000">
                  <a:schemeClr val="accent4">
                    <a:tint val="37000"/>
                    <a:satMod val="300000"/>
                    <a:alpha val="75000"/>
                  </a:schemeClr>
                </a:gs>
                <a:gs pos="100000">
                  <a:schemeClr val="accent4">
                    <a:tint val="15000"/>
                    <a:satMod val="350000"/>
                    <a:alpha val="72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Normals</a:t>
              </a:r>
              <a:endParaRPr lang="en-US" sz="9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337033" y="3735118"/>
              <a:ext cx="626302" cy="24298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9000"/>
                  </a:schemeClr>
                </a:gs>
                <a:gs pos="35000">
                  <a:schemeClr val="accent4">
                    <a:tint val="37000"/>
                    <a:satMod val="300000"/>
                    <a:alpha val="75000"/>
                  </a:schemeClr>
                </a:gs>
                <a:gs pos="100000">
                  <a:schemeClr val="accent4">
                    <a:tint val="15000"/>
                    <a:satMod val="350000"/>
                    <a:alpha val="72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SHOT</a:t>
              </a:r>
              <a:endParaRPr lang="en-US" sz="1100" dirty="0"/>
            </a:p>
          </p:txBody>
        </p:sp>
        <p:grpSp>
          <p:nvGrpSpPr>
            <p:cNvPr id="20" name="Group 28"/>
            <p:cNvGrpSpPr/>
            <p:nvPr/>
          </p:nvGrpSpPr>
          <p:grpSpPr>
            <a:xfrm>
              <a:off x="5498048" y="3370641"/>
              <a:ext cx="56937" cy="485970"/>
              <a:chOff x="3347864" y="5013176"/>
              <a:chExt cx="72008" cy="576064"/>
            </a:xfrm>
          </p:grpSpPr>
          <p:cxnSp>
            <p:nvCxnSpPr>
              <p:cNvPr id="27" name="Elbow Connector 29"/>
              <p:cNvCxnSpPr/>
              <p:nvPr/>
            </p:nvCxnSpPr>
            <p:spPr>
              <a:xfrm rot="16200000" flipH="1">
                <a:off x="3239852" y="5121188"/>
                <a:ext cx="288032" cy="72008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30"/>
              <p:cNvCxnSpPr/>
              <p:nvPr/>
            </p:nvCxnSpPr>
            <p:spPr>
              <a:xfrm rot="16200000" flipH="1">
                <a:off x="3239852" y="5409220"/>
                <a:ext cx="288032" cy="72008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31"/>
            <p:cNvGrpSpPr/>
            <p:nvPr/>
          </p:nvGrpSpPr>
          <p:grpSpPr>
            <a:xfrm>
              <a:off x="6280097" y="3370641"/>
              <a:ext cx="56937" cy="485970"/>
              <a:chOff x="3347864" y="5013176"/>
              <a:chExt cx="72008" cy="576064"/>
            </a:xfrm>
          </p:grpSpPr>
          <p:cxnSp>
            <p:nvCxnSpPr>
              <p:cNvPr id="25" name="Elbow Connector 32"/>
              <p:cNvCxnSpPr/>
              <p:nvPr/>
            </p:nvCxnSpPr>
            <p:spPr>
              <a:xfrm rot="16200000" flipH="1">
                <a:off x="3239852" y="5121188"/>
                <a:ext cx="288032" cy="72008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33"/>
              <p:cNvCxnSpPr/>
              <p:nvPr/>
            </p:nvCxnSpPr>
            <p:spPr>
              <a:xfrm rot="16200000" flipH="1">
                <a:off x="3239852" y="5409220"/>
                <a:ext cx="288032" cy="72008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38"/>
            <p:cNvGrpSpPr/>
            <p:nvPr/>
          </p:nvGrpSpPr>
          <p:grpSpPr>
            <a:xfrm>
              <a:off x="4685873" y="3375622"/>
              <a:ext cx="56937" cy="485970"/>
              <a:chOff x="3347864" y="5013176"/>
              <a:chExt cx="72008" cy="576064"/>
            </a:xfrm>
          </p:grpSpPr>
          <p:cxnSp>
            <p:nvCxnSpPr>
              <p:cNvPr id="23" name="Elbow Connector 39"/>
              <p:cNvCxnSpPr/>
              <p:nvPr/>
            </p:nvCxnSpPr>
            <p:spPr>
              <a:xfrm rot="16200000" flipH="1">
                <a:off x="3239852" y="5121188"/>
                <a:ext cx="288032" cy="72008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40"/>
              <p:cNvCxnSpPr/>
              <p:nvPr/>
            </p:nvCxnSpPr>
            <p:spPr>
              <a:xfrm rot="16200000" flipH="1">
                <a:off x="3239852" y="5409220"/>
                <a:ext cx="288032" cy="72008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79512" y="1743518"/>
            <a:ext cx="2398362" cy="1331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Tool Plugin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240"/>
            <a:ext cx="9144000" cy="782960"/>
          </a:xfrm>
        </p:spPr>
        <p:txBody>
          <a:bodyPr>
            <a:normAutofit/>
          </a:bodyPr>
          <a:lstStyle/>
          <a:p>
            <a:r>
              <a:rPr lang="en-US" dirty="0" smtClean="0"/>
              <a:t>Plugin System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60" y="2256822"/>
            <a:ext cx="100811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Tool Factory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55976" y="1633575"/>
            <a:ext cx="2034668" cy="157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Cloud Composer Project Model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36096" y="2368929"/>
            <a:ext cx="882540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</a:t>
            </a:r>
            <a:r>
              <a:rPr lang="en-US" sz="2000" baseline="-25000" dirty="0" smtClean="0"/>
              <a:t>2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427984" y="2344443"/>
            <a:ext cx="896830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</a:t>
            </a:r>
            <a:r>
              <a:rPr lang="en-US" sz="2000" baseline="-25000" dirty="0" smtClean="0"/>
              <a:t>0</a:t>
            </a:r>
            <a:endParaRPr lang="en-US" sz="1600" baseline="-25000" dirty="0"/>
          </a:p>
        </p:txBody>
      </p:sp>
      <p:sp>
        <p:nvSpPr>
          <p:cNvPr id="26" name="Rounded Rectangle 25"/>
          <p:cNvSpPr/>
          <p:nvPr/>
        </p:nvSpPr>
        <p:spPr>
          <a:xfrm>
            <a:off x="2843808" y="1628800"/>
            <a:ext cx="1440160" cy="10390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Tool Selector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7" t="15722" b="69303"/>
          <a:stretch/>
        </p:blipFill>
        <p:spPr>
          <a:xfrm>
            <a:off x="3059832" y="1988840"/>
            <a:ext cx="1008112" cy="62802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203848" y="3933056"/>
            <a:ext cx="3428572" cy="19943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dirty="0" smtClean="0"/>
              <a:t>Work Queue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339036" y="4353950"/>
            <a:ext cx="1507532" cy="1507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Cloud Command</a:t>
            </a:r>
          </a:p>
        </p:txBody>
      </p:sp>
      <p:cxnSp>
        <p:nvCxnSpPr>
          <p:cNvPr id="35" name="Straight Arrow Connector 34"/>
          <p:cNvCxnSpPr>
            <a:stCxn id="26" idx="1"/>
          </p:cNvCxnSpPr>
          <p:nvPr/>
        </p:nvCxnSpPr>
        <p:spPr>
          <a:xfrm flipH="1">
            <a:off x="2555776" y="214832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30" idx="1"/>
          </p:cNvCxnSpPr>
          <p:nvPr/>
        </p:nvCxnSpPr>
        <p:spPr>
          <a:xfrm>
            <a:off x="770816" y="2976902"/>
            <a:ext cx="2433032" cy="195330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  <a:alpha val="6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464068" y="5144017"/>
            <a:ext cx="1217503" cy="51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Tool Instance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9512" y="4170996"/>
            <a:ext cx="2132428" cy="19061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Worker Thread (s)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18193" y="4676920"/>
            <a:ext cx="1217503" cy="51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Tool Instance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1" y="5274856"/>
            <a:ext cx="1530132" cy="652509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</a:t>
            </a:r>
          </a:p>
          <a:p>
            <a:pPr algn="ctr"/>
            <a:r>
              <a:rPr lang="en-US" sz="1600" dirty="0" smtClean="0"/>
              <a:t>Working Copy</a:t>
            </a:r>
            <a:endParaRPr lang="en-US" sz="1600" dirty="0"/>
          </a:p>
        </p:txBody>
      </p:sp>
      <p:cxnSp>
        <p:nvCxnSpPr>
          <p:cNvPr id="96" name="Straight Arrow Connector 95"/>
          <p:cNvCxnSpPr>
            <a:endCxn id="77" idx="3"/>
          </p:cNvCxnSpPr>
          <p:nvPr/>
        </p:nvCxnSpPr>
        <p:spPr>
          <a:xfrm flipH="1" flipV="1">
            <a:off x="2311940" y="5124050"/>
            <a:ext cx="891908" cy="16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076056" y="3212976"/>
            <a:ext cx="0" cy="72008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897154" y="2667839"/>
            <a:ext cx="826974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</a:t>
            </a:r>
            <a:r>
              <a:rPr lang="en-US" sz="2000" baseline="-25000" dirty="0" smtClean="0"/>
              <a:t>1</a:t>
            </a:r>
            <a:endParaRPr lang="en-US" sz="1600" dirty="0"/>
          </a:p>
        </p:txBody>
      </p:sp>
      <p:sp>
        <p:nvSpPr>
          <p:cNvPr id="108" name="Rounded Rectangle 107"/>
          <p:cNvSpPr/>
          <p:nvPr/>
        </p:nvSpPr>
        <p:spPr>
          <a:xfrm>
            <a:off x="4932040" y="4365104"/>
            <a:ext cx="1507532" cy="1507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Cloud Command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057072" y="5155171"/>
            <a:ext cx="1217503" cy="51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Tool Instance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04248" y="2398406"/>
            <a:ext cx="2088232" cy="4078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Undo/Redo Stack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109094" y="3859192"/>
            <a:ext cx="740175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Cloud</a:t>
            </a:r>
            <a:endParaRPr lang="en-US" sz="1400" dirty="0"/>
          </a:p>
        </p:txBody>
      </p:sp>
      <p:sp>
        <p:nvSpPr>
          <p:cNvPr id="86" name="Rounded Rectangle 85"/>
          <p:cNvSpPr/>
          <p:nvPr/>
        </p:nvSpPr>
        <p:spPr>
          <a:xfrm>
            <a:off x="6876256" y="4359923"/>
            <a:ext cx="648072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Cloud</a:t>
            </a:r>
            <a:endParaRPr lang="en-US" sz="1400" dirty="0"/>
          </a:p>
        </p:txBody>
      </p:sp>
      <p:sp>
        <p:nvSpPr>
          <p:cNvPr id="87" name="Rounded Rectangle 86"/>
          <p:cNvSpPr/>
          <p:nvPr/>
        </p:nvSpPr>
        <p:spPr>
          <a:xfrm>
            <a:off x="6948264" y="5731523"/>
            <a:ext cx="740175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Cloud</a:t>
            </a:r>
            <a:endParaRPr lang="en-US" sz="1400" dirty="0"/>
          </a:p>
        </p:txBody>
      </p:sp>
      <p:sp>
        <p:nvSpPr>
          <p:cNvPr id="88" name="Rounded Rectangle 87"/>
          <p:cNvSpPr/>
          <p:nvPr/>
        </p:nvSpPr>
        <p:spPr>
          <a:xfrm>
            <a:off x="7580265" y="4354023"/>
            <a:ext cx="645719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Cloud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7265859" y="4868737"/>
            <a:ext cx="45720" cy="249932"/>
            <a:chOff x="7406600" y="3356992"/>
            <a:chExt cx="45720" cy="249932"/>
          </a:xfrm>
        </p:grpSpPr>
        <p:sp>
          <p:nvSpPr>
            <p:cNvPr id="92" name="Oval 91"/>
            <p:cNvSpPr/>
            <p:nvPr/>
          </p:nvSpPr>
          <p:spPr>
            <a:xfrm flipV="1">
              <a:off x="7406600" y="3455288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7406600" y="3356992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flipV="1">
              <a:off x="7406600" y="3561204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940631" y="3831128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Merge</a:t>
            </a:r>
            <a:endParaRPr lang="en-US" sz="1600" dirty="0"/>
          </a:p>
        </p:txBody>
      </p:sp>
      <p:sp>
        <p:nvSpPr>
          <p:cNvPr id="111" name="Rectangle 110"/>
          <p:cNvSpPr/>
          <p:nvPr/>
        </p:nvSpPr>
        <p:spPr>
          <a:xfrm>
            <a:off x="7740352" y="5753009"/>
            <a:ext cx="1131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Initial State</a:t>
            </a:r>
            <a:endParaRPr lang="en-US" sz="1600" dirty="0"/>
          </a:p>
        </p:txBody>
      </p:sp>
      <p:sp>
        <p:nvSpPr>
          <p:cNvPr id="112" name="Rounded Rectangle 111"/>
          <p:cNvSpPr/>
          <p:nvPr/>
        </p:nvSpPr>
        <p:spPr>
          <a:xfrm>
            <a:off x="7109094" y="3431981"/>
            <a:ext cx="740175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Cloud</a:t>
            </a:r>
            <a:endParaRPr lang="en-US" sz="1400" dirty="0"/>
          </a:p>
        </p:txBody>
      </p:sp>
      <p:sp>
        <p:nvSpPr>
          <p:cNvPr id="113" name="Rectangle 112"/>
          <p:cNvSpPr/>
          <p:nvPr/>
        </p:nvSpPr>
        <p:spPr>
          <a:xfrm>
            <a:off x="7940631" y="3431981"/>
            <a:ext cx="772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Modify</a:t>
            </a:r>
            <a:endParaRPr lang="en-US" sz="1600" dirty="0"/>
          </a:p>
        </p:txBody>
      </p:sp>
      <p:sp>
        <p:nvSpPr>
          <p:cNvPr id="114" name="Rectangle 113"/>
          <p:cNvSpPr/>
          <p:nvPr/>
        </p:nvSpPr>
        <p:spPr>
          <a:xfrm>
            <a:off x="8253836" y="4385846"/>
            <a:ext cx="545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Split</a:t>
            </a:r>
            <a:endParaRPr lang="en-US" sz="1600" dirty="0"/>
          </a:p>
        </p:txBody>
      </p:sp>
      <p:sp>
        <p:nvSpPr>
          <p:cNvPr id="118" name="Rounded Rectangle 117"/>
          <p:cNvSpPr/>
          <p:nvPr/>
        </p:nvSpPr>
        <p:spPr>
          <a:xfrm>
            <a:off x="2863972" y="2742705"/>
            <a:ext cx="1440160" cy="686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/>
              <a:t>Tool Parameter View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289776" y="2256776"/>
            <a:ext cx="12241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Tool Parameter Model</a:t>
            </a:r>
          </a:p>
        </p:txBody>
      </p:sp>
      <p:cxnSp>
        <p:nvCxnSpPr>
          <p:cNvPr id="123" name="Straight Arrow Connector 122"/>
          <p:cNvCxnSpPr>
            <a:stCxn id="118" idx="1"/>
          </p:cNvCxnSpPr>
          <p:nvPr/>
        </p:nvCxnSpPr>
        <p:spPr>
          <a:xfrm flipH="1" flipV="1">
            <a:off x="2513912" y="2851334"/>
            <a:ext cx="350060" cy="23451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934200" y="5274323"/>
            <a:ext cx="740175" cy="364477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75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Cloud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7726288" y="5295809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Create</a:t>
            </a:r>
            <a:endParaRPr lang="en-US" sz="16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98080" y="2971800"/>
            <a:ext cx="45720" cy="249932"/>
            <a:chOff x="7406600" y="3356992"/>
            <a:chExt cx="45720" cy="249932"/>
          </a:xfrm>
        </p:grpSpPr>
        <p:sp>
          <p:nvSpPr>
            <p:cNvPr id="51" name="Oval 50"/>
            <p:cNvSpPr/>
            <p:nvPr/>
          </p:nvSpPr>
          <p:spPr>
            <a:xfrm flipV="1">
              <a:off x="7406600" y="3455288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7406600" y="3356992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7406600" y="3561204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Plugin Tools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7286" y="3799967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1800" dirty="0"/>
              <a:t>Point selectors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Rectangle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Lasso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Connected </a:t>
            </a:r>
            <a:r>
              <a:rPr lang="en-US" sz="1800" dirty="0" smtClean="0"/>
              <a:t>Components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029200" y="3524071"/>
            <a:ext cx="3585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1800" dirty="0"/>
              <a:t>Registration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Iterative Closest Point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Normal Distributions Transform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0746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sz="1800" dirty="0" smtClean="0"/>
              <a:t>Spatial data structures</a:t>
            </a:r>
            <a:endParaRPr lang="en-US" sz="1800" dirty="0"/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KD-Tree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 err="1"/>
              <a:t>Octree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6369721" y="5092693"/>
            <a:ext cx="2698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1800" dirty="0"/>
              <a:t>Features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 err="1"/>
              <a:t>Normals</a:t>
            </a:r>
            <a:endParaRPr lang="en-US" sz="1800" dirty="0"/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(F) Point Feature Histograms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SHOT</a:t>
            </a:r>
          </a:p>
        </p:txBody>
      </p:sp>
      <p:pic>
        <p:nvPicPr>
          <p:cNvPr id="1026" name="Picture 2" descr="f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45" y="5476923"/>
            <a:ext cx="2019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c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87" y="1857638"/>
            <a:ext cx="3111297" cy="15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gistration_outdo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95" y="1887578"/>
            <a:ext cx="2504653" cy="14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ointclouds.org/assets/images/overview/features_small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3" y="5277295"/>
            <a:ext cx="276510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</a:t>
            </a:r>
            <a:endParaRPr lang="en-US" dirty="0"/>
          </a:p>
        </p:txBody>
      </p:sp>
      <p:pic>
        <p:nvPicPr>
          <p:cNvPr id="4" name="Picture 4" descr="f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14499"/>
            <a:ext cx="3194935" cy="15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4800600"/>
            <a:ext cx="3076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1800" dirty="0"/>
              <a:t>Mesh generation/smoothing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Greedy triangulation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MLS smoothing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Concave/Convex Hulls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Marching Cubes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2635" y="32579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sz="1800" dirty="0"/>
              <a:t>Segmentation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Euclidean Clusters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/>
              <a:t>Models- Plane/Cylinder/Sphere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036" y="1678661"/>
            <a:ext cx="2820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1800" dirty="0"/>
              <a:t>Filters</a:t>
            </a:r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 err="1" smtClean="0"/>
              <a:t>Downsample</a:t>
            </a:r>
            <a:endParaRPr lang="en-US" sz="1800" dirty="0"/>
          </a:p>
          <a:p>
            <a:pPr marL="742950" lvl="1" indent="-285750">
              <a:buSzPct val="80000"/>
              <a:buFont typeface="Arial" pitchFamily="34" charset="0"/>
              <a:buChar char="•"/>
            </a:pPr>
            <a:r>
              <a:rPr lang="en-US" sz="1800" dirty="0" smtClean="0"/>
              <a:t>Outlier Removal</a:t>
            </a:r>
            <a:endParaRPr lang="en-US" sz="1800" dirty="0"/>
          </a:p>
        </p:txBody>
      </p:sp>
      <p:pic>
        <p:nvPicPr>
          <p:cNvPr id="8" name="Picture 10" descr="s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2" y="3044111"/>
            <a:ext cx="2272977" cy="12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surface_mesh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98" y="4724400"/>
            <a:ext cx="2987823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www.pointclouds.org/assets/images/overview/sample_consensus_small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5" y="3281114"/>
            <a:ext cx="2040600" cy="13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Pointclouds in PowerPoint</a:t>
            </a:r>
            <a:br>
              <a:rPr lang="en-US" dirty="0" smtClean="0"/>
            </a:br>
            <a:r>
              <a:rPr lang="en" dirty="0" smtClean="0"/>
              <a:t>(</a:t>
            </a:r>
            <a:r>
              <a:rPr lang="en-US" dirty="0" smtClean="0"/>
              <a:t>P. </a:t>
            </a:r>
            <a:r>
              <a:rPr lang="en-US" dirty="0" err="1" smtClean="0"/>
              <a:t>Kalogiros</a:t>
            </a:r>
            <a:r>
              <a:rPr lang="en-US" dirty="0" smtClean="0"/>
              <a:t>, G. </a:t>
            </a:r>
            <a:r>
              <a:rPr lang="en-US" dirty="0" err="1" smtClean="0"/>
              <a:t>Popa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Hard to show a 3D in a single frame</a:t>
            </a:r>
          </a:p>
          <a:p>
            <a:endParaRPr lang="en-US" dirty="0" smtClean="0"/>
          </a:p>
          <a:p>
            <a:r>
              <a:rPr lang="en-US" dirty="0" smtClean="0"/>
              <a:t>Interact with point clouds live during presentations</a:t>
            </a:r>
          </a:p>
          <a:p>
            <a:endParaRPr lang="en-US" dirty="0" smtClean="0"/>
          </a:p>
          <a:p>
            <a:r>
              <a:rPr lang="en-US" dirty="0" smtClean="0"/>
              <a:t>Saves tremendous time getting viewpoints correct for screenshots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64293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none" kern="1200" cap="small" baseline="0">
                <a:solidFill>
                  <a:srgbClr val="92D05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World Premier!</a:t>
            </a:r>
            <a:endParaRPr lang="el-GR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6019" name="ShockwaveFlash1" r:id="rId2" imgW="4896533" imgH="4753639"/>
        </mc:Choice>
        <mc:Fallback>
          <p:control name="ShockwaveFlash1" r:id="rId2" imgW="4896533" imgH="47536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600200"/>
                  <a:ext cx="8839200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60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VTK/PCL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Researchers shouldn’t have to choose one or the other</a:t>
            </a:r>
          </a:p>
          <a:p>
            <a:endParaRPr lang="en-US" dirty="0" smtClean="0"/>
          </a:p>
          <a:p>
            <a:r>
              <a:rPr lang="en-US" dirty="0" smtClean="0"/>
              <a:t>Easy to start working with PCL if you are used to working with VTK</a:t>
            </a:r>
          </a:p>
          <a:p>
            <a:endParaRPr lang="en-US" dirty="0" smtClean="0"/>
          </a:p>
          <a:p>
            <a:r>
              <a:rPr lang="en-US" dirty="0" smtClean="0"/>
              <a:t>Handles points, as well as common attributes (</a:t>
            </a:r>
            <a:r>
              <a:rPr lang="en-US" dirty="0" err="1" smtClean="0"/>
              <a:t>normals</a:t>
            </a:r>
            <a:r>
              <a:rPr lang="en-US" dirty="0" smtClean="0"/>
              <a:t> and colors)</a:t>
            </a:r>
          </a:p>
          <a:p>
            <a:endParaRPr lang="en-US" dirty="0" smtClean="0"/>
          </a:p>
          <a:p>
            <a:r>
              <a:rPr lang="en-US" dirty="0" smtClean="0"/>
              <a:t>Easily apply PCL algorithms to existing VTK datasets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GSoC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1676400"/>
            <a:ext cx="327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</p:txBody>
      </p:sp>
      <p:pic>
        <p:nvPicPr>
          <p:cNvPr id="6" name="Picture 2" descr="Google Summer of Code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07144"/>
            <a:ext cx="3434124" cy="22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74993" y="3523881"/>
            <a:ext cx="2540407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Segmentation Algorithms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1981200"/>
            <a:ext cx="2971800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Recognition module improvements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556031"/>
            <a:ext cx="2091463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3D edge </a:t>
            </a:r>
            <a:r>
              <a:rPr lang="en-US" sz="2400" i="1" dirty="0" smtClean="0"/>
              <a:t>extraction</a:t>
            </a:r>
            <a:endParaRPr lang="en-US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6910906" y="4824137"/>
            <a:ext cx="2004494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GPU </a:t>
            </a:r>
            <a:r>
              <a:rPr lang="en-US" sz="2400" i="1" dirty="0" smtClean="0"/>
              <a:t>Particle Filters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12831" y="4151851"/>
            <a:ext cx="211405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Real-time 3D Applications (Kinect)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8994" y="5863064"/>
            <a:ext cx="3166806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Graphical Model-based Segmentation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822122" y="1743221"/>
            <a:ext cx="1816678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Web-based applications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5874603"/>
            <a:ext cx="2182780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2D Image Drawing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3048000"/>
            <a:ext cx="1981200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New feature descriptors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9860" y="1752600"/>
            <a:ext cx="2260739" cy="830997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Object Reconstruction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24863" y="5296559"/>
            <a:ext cx="194537" cy="25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3"/>
            <a:endCxn id="6" idx="1"/>
          </p:cNvCxnSpPr>
          <p:nvPr/>
        </p:nvCxnSpPr>
        <p:spPr>
          <a:xfrm flipV="1">
            <a:off x="2326889" y="4151852"/>
            <a:ext cx="492511" cy="60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</p:cNvCxnSpPr>
          <p:nvPr/>
        </p:nvCxnSpPr>
        <p:spPr>
          <a:xfrm>
            <a:off x="2590800" y="3463499"/>
            <a:ext cx="228600" cy="6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9400" y="2583597"/>
            <a:ext cx="304800" cy="423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</p:cNvCxnSpPr>
          <p:nvPr/>
        </p:nvCxnSpPr>
        <p:spPr>
          <a:xfrm>
            <a:off x="4730461" y="2574218"/>
            <a:ext cx="195519" cy="432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53524" y="2812197"/>
            <a:ext cx="528276" cy="194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1"/>
          </p:cNvCxnSpPr>
          <p:nvPr/>
        </p:nvCxnSpPr>
        <p:spPr>
          <a:xfrm>
            <a:off x="6253524" y="3939379"/>
            <a:ext cx="1214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1" idx="1"/>
          </p:cNvCxnSpPr>
          <p:nvPr/>
        </p:nvCxnSpPr>
        <p:spPr>
          <a:xfrm>
            <a:off x="6253524" y="4752016"/>
            <a:ext cx="657382" cy="48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5" idx="0"/>
          </p:cNvCxnSpPr>
          <p:nvPr/>
        </p:nvCxnSpPr>
        <p:spPr>
          <a:xfrm flipH="1">
            <a:off x="3834590" y="5296559"/>
            <a:ext cx="127810" cy="57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0200" y="5296559"/>
            <a:ext cx="904058" cy="56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VTK/PCL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vtkStructuredGrid</a:t>
            </a:r>
            <a:r>
              <a:rPr lang="en-US" dirty="0" smtClean="0"/>
              <a:t> -&gt; </a:t>
            </a:r>
            <a:r>
              <a:rPr lang="en-US" dirty="0" err="1" smtClean="0"/>
              <a:t>pcl</a:t>
            </a:r>
            <a:r>
              <a:rPr lang="en-US" dirty="0" smtClean="0"/>
              <a:t>::</a:t>
            </a:r>
            <a:r>
              <a:rPr lang="en-US" dirty="0" err="1" smtClean="0"/>
              <a:t>PointCloud</a:t>
            </a:r>
            <a:r>
              <a:rPr lang="en-US" dirty="0" smtClean="0"/>
              <a:t> (organized)</a:t>
            </a:r>
          </a:p>
          <a:p>
            <a:r>
              <a:rPr lang="en-US" dirty="0" err="1" smtClean="0"/>
              <a:t>vtkPolyData</a:t>
            </a:r>
            <a:r>
              <a:rPr lang="en-US" dirty="0" smtClean="0"/>
              <a:t> -&gt; </a:t>
            </a:r>
            <a:r>
              <a:rPr lang="en-US" dirty="0" err="1" smtClean="0"/>
              <a:t>pcl</a:t>
            </a:r>
            <a:r>
              <a:rPr lang="en-US" dirty="0" smtClean="0"/>
              <a:t>::</a:t>
            </a:r>
            <a:r>
              <a:rPr lang="en-US" dirty="0" err="1" smtClean="0"/>
              <a:t>PointCloud</a:t>
            </a:r>
            <a:r>
              <a:rPr lang="en-US" dirty="0" smtClean="0"/>
              <a:t> (unorganized)</a:t>
            </a:r>
          </a:p>
          <a:p>
            <a:endParaRPr lang="en-US" dirty="0" smtClean="0"/>
          </a:p>
          <a:p>
            <a:r>
              <a:rPr lang="en-US" dirty="0" err="1" smtClean="0"/>
              <a:t>pcl</a:t>
            </a:r>
            <a:r>
              <a:rPr lang="en-US" dirty="0" smtClean="0"/>
              <a:t>::</a:t>
            </a:r>
            <a:r>
              <a:rPr lang="en-US" dirty="0" err="1" smtClean="0"/>
              <a:t>PointCloud</a:t>
            </a:r>
            <a:r>
              <a:rPr lang="en-US" dirty="0" smtClean="0"/>
              <a:t> (organized) -&gt; </a:t>
            </a:r>
            <a:r>
              <a:rPr lang="en-US" dirty="0" err="1" smtClean="0"/>
              <a:t>vtkStructuredGrid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pcl</a:t>
            </a:r>
            <a:r>
              <a:rPr lang="en-US" dirty="0" smtClean="0"/>
              <a:t>::</a:t>
            </a:r>
            <a:r>
              <a:rPr lang="en-US" dirty="0" err="1" smtClean="0"/>
              <a:t>PointCloud</a:t>
            </a:r>
            <a:r>
              <a:rPr lang="en-US" dirty="0" smtClean="0"/>
              <a:t> (unorganized) -&gt; </a:t>
            </a:r>
            <a:r>
              <a:rPr lang="en-US" dirty="0" err="1" smtClean="0"/>
              <a:t>vtkPolyData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PCL Examples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PCL has excellent tutorials</a:t>
            </a:r>
          </a:p>
          <a:p>
            <a:endParaRPr lang="en-US" dirty="0" smtClean="0"/>
          </a:p>
          <a:p>
            <a:r>
              <a:rPr lang="en-US" dirty="0" smtClean="0"/>
              <a:t>Users like to learn by example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Can’t </a:t>
            </a:r>
            <a:r>
              <a:rPr lang="en-US" dirty="0" smtClean="0"/>
              <a:t>have a tutorial for every single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29" y="4365738"/>
            <a:ext cx="3000794" cy="809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94317"/>
            <a:ext cx="3000794" cy="752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3199" y="405796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09162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Modeled after successful VTK/ITK examples </a:t>
            </a:r>
          </a:p>
          <a:p>
            <a:endParaRPr lang="en-US" dirty="0" smtClean="0"/>
          </a:p>
          <a:p>
            <a:r>
              <a:rPr lang="en-US" dirty="0" smtClean="0"/>
              <a:t>Store examples directly in main repository</a:t>
            </a:r>
          </a:p>
          <a:p>
            <a:endParaRPr lang="en-US" dirty="0" smtClean="0"/>
          </a:p>
          <a:p>
            <a:r>
              <a:rPr lang="en-US" dirty="0" smtClean="0"/>
              <a:t>Give anyone who asks commit access to the examples/ directory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Go home, install PCL</a:t>
            </a:r>
          </a:p>
          <a:p>
            <a:endParaRPr lang="en-US" dirty="0" smtClean="0"/>
          </a:p>
          <a:p>
            <a:r>
              <a:rPr lang="en-US" dirty="0" smtClean="0"/>
              <a:t>Start learning PCL</a:t>
            </a:r>
          </a:p>
          <a:p>
            <a:endParaRPr lang="en-US" dirty="0"/>
          </a:p>
          <a:p>
            <a:r>
              <a:rPr lang="en-US" dirty="0" smtClean="0"/>
              <a:t>When you have your first question, solve it (perhaps ask the mailing list)</a:t>
            </a:r>
          </a:p>
          <a:p>
            <a:endParaRPr lang="en-US" dirty="0"/>
          </a:p>
          <a:p>
            <a:r>
              <a:rPr lang="en-US" dirty="0" smtClean="0"/>
              <a:t>Turn it into an example and send it to the mailing list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74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exciting new additions</a:t>
            </a:r>
          </a:p>
          <a:p>
            <a:endParaRPr lang="en-US" dirty="0"/>
          </a:p>
          <a:p>
            <a:r>
              <a:rPr lang="en-US" dirty="0" smtClean="0"/>
              <a:t>Thanks Google Summer of Code!</a:t>
            </a:r>
          </a:p>
          <a:p>
            <a:endParaRPr lang="en-US" dirty="0"/>
          </a:p>
          <a:p>
            <a:r>
              <a:rPr lang="en-US" dirty="0" smtClean="0"/>
              <a:t>Please contribute!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2D Image Processing (Nikhil Somani)</a:t>
            </a:r>
          </a:p>
          <a:p>
            <a:endParaRPr lang="en" sz="1700" dirty="0" smtClean="0"/>
          </a:p>
          <a:p>
            <a:r>
              <a:rPr lang="en" dirty="0" smtClean="0"/>
              <a:t>Lightweight GUI Front-end (Jeremie Papon)</a:t>
            </a:r>
          </a:p>
          <a:p>
            <a:endParaRPr lang="en" sz="1700" dirty="0" smtClean="0"/>
          </a:p>
          <a:p>
            <a:r>
              <a:rPr lang="en" dirty="0" smtClean="0"/>
              <a:t>PCL in PowerPoint (</a:t>
            </a:r>
            <a:r>
              <a:rPr lang="en-US" dirty="0" smtClean="0"/>
              <a:t>P. </a:t>
            </a:r>
            <a:r>
              <a:rPr lang="en-US" dirty="0" err="1" smtClean="0"/>
              <a:t>Kalogiros</a:t>
            </a:r>
            <a:r>
              <a:rPr lang="en-US" dirty="0" smtClean="0"/>
              <a:t> G. </a:t>
            </a:r>
            <a:r>
              <a:rPr lang="en-US" dirty="0" err="1" smtClean="0"/>
              <a:t>Popa</a:t>
            </a:r>
            <a:r>
              <a:rPr lang="en-US" dirty="0" smtClean="0"/>
              <a:t>)</a:t>
            </a:r>
          </a:p>
          <a:p>
            <a:endParaRPr lang="en-US" sz="1600" dirty="0" smtClean="0"/>
          </a:p>
          <a:p>
            <a:r>
              <a:rPr lang="en-US" dirty="0" smtClean="0"/>
              <a:t>PCL/VTK Conversions (R. </a:t>
            </a:r>
            <a:r>
              <a:rPr lang="en-US" dirty="0" err="1" smtClean="0"/>
              <a:t>Rusu</a:t>
            </a:r>
            <a:r>
              <a:rPr lang="en-US" dirty="0" smtClean="0"/>
              <a:t>, D. </a:t>
            </a:r>
            <a:r>
              <a:rPr lang="en-US" dirty="0" err="1" smtClean="0"/>
              <a:t>Doria</a:t>
            </a:r>
            <a:r>
              <a:rPr lang="en-US" dirty="0" smtClean="0"/>
              <a:t>)</a:t>
            </a:r>
          </a:p>
          <a:p>
            <a:endParaRPr lang="en-US" sz="1600" dirty="0" smtClean="0"/>
          </a:p>
          <a:p>
            <a:r>
              <a:rPr lang="en-US" dirty="0" smtClean="0"/>
              <a:t>PCL Examples Initiative</a:t>
            </a:r>
          </a:p>
          <a:p>
            <a:endParaRPr lang="e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Image Processing (Nikhil </a:t>
            </a:r>
            <a:r>
              <a:rPr lang="en-US" dirty="0" err="1" smtClean="0"/>
              <a:t>Somani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Apply image processing techniques to point cloud data (color and depth)</a:t>
            </a:r>
          </a:p>
          <a:p>
            <a:endParaRPr lang="en-US" dirty="0"/>
          </a:p>
          <a:p>
            <a:r>
              <a:rPr lang="en-US" dirty="0"/>
              <a:t>No library </a:t>
            </a:r>
            <a:r>
              <a:rPr lang="en-US" dirty="0" smtClean="0"/>
              <a:t>dependencies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Simple data-types (can be plucked out of PCL and used in other applications with ease!)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hape 195"/>
          <p:cNvSpPr/>
          <p:nvPr/>
        </p:nvSpPr>
        <p:spPr>
          <a:xfrm>
            <a:off x="5382491" y="3977985"/>
            <a:ext cx="3733800" cy="28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196"/>
          <p:cNvSpPr/>
          <p:nvPr/>
        </p:nvSpPr>
        <p:spPr>
          <a:xfrm>
            <a:off x="5382491" y="1004804"/>
            <a:ext cx="3733800" cy="2800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Shape 197"/>
          <p:cNvSpPr/>
          <p:nvPr/>
        </p:nvSpPr>
        <p:spPr>
          <a:xfrm>
            <a:off x="20782" y="3991841"/>
            <a:ext cx="3733800" cy="2800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" name="Shape 198"/>
          <p:cNvSpPr/>
          <p:nvPr/>
        </p:nvSpPr>
        <p:spPr>
          <a:xfrm>
            <a:off x="20782" y="1004804"/>
            <a:ext cx="3733800" cy="28003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cxnSp>
        <p:nvCxnSpPr>
          <p:cNvPr id="8" name="Shape 199"/>
          <p:cNvCxnSpPr/>
          <p:nvPr/>
        </p:nvCxnSpPr>
        <p:spPr>
          <a:xfrm rot="10800000" flipH="1">
            <a:off x="3754582" y="5378161"/>
            <a:ext cx="1627909" cy="13854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Shape 202"/>
          <p:cNvSpPr txBox="1"/>
          <p:nvPr/>
        </p:nvSpPr>
        <p:spPr>
          <a:xfrm>
            <a:off x="3719536" y="4221860"/>
            <a:ext cx="16979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Gray threshold</a:t>
            </a:r>
          </a:p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Gray dilation</a:t>
            </a:r>
          </a:p>
        </p:txBody>
      </p:sp>
      <p:cxnSp>
        <p:nvCxnSpPr>
          <p:cNvPr id="10" name="Shape 204"/>
          <p:cNvCxnSpPr/>
          <p:nvPr/>
        </p:nvCxnSpPr>
        <p:spPr>
          <a:xfrm>
            <a:off x="3754582" y="2404980"/>
            <a:ext cx="1627909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" name="Shape 205"/>
          <p:cNvSpPr txBox="1"/>
          <p:nvPr/>
        </p:nvSpPr>
        <p:spPr>
          <a:xfrm>
            <a:off x="3783736" y="1947555"/>
            <a:ext cx="15695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Canny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with 3D Processing</a:t>
            </a:r>
            <a:endParaRPr lang="en-US" dirty="0"/>
          </a:p>
        </p:txBody>
      </p:sp>
      <p:sp>
        <p:nvSpPr>
          <p:cNvPr id="4" name="Shape 210"/>
          <p:cNvSpPr/>
          <p:nvPr/>
        </p:nvSpPr>
        <p:spPr>
          <a:xfrm>
            <a:off x="152400" y="1915440"/>
            <a:ext cx="5064721" cy="39519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19"/>
          <p:cNvSpPr/>
          <p:nvPr/>
        </p:nvSpPr>
        <p:spPr>
          <a:xfrm>
            <a:off x="5403892" y="1905000"/>
            <a:ext cx="3511508" cy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Image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Filtering with custom kernels (convolution)</a:t>
            </a:r>
          </a:p>
          <a:p>
            <a:endParaRPr lang="en-US" dirty="0" smtClean="0"/>
          </a:p>
          <a:p>
            <a:r>
              <a:rPr lang="en-US" dirty="0" smtClean="0"/>
              <a:t>Edge detection (Canny, </a:t>
            </a:r>
            <a:r>
              <a:rPr lang="en-US" dirty="0" err="1" smtClean="0"/>
              <a:t>Sobel</a:t>
            </a:r>
            <a:r>
              <a:rPr lang="en-US" dirty="0" smtClean="0"/>
              <a:t>, Roberts, Prewitt, </a:t>
            </a:r>
            <a:r>
              <a:rPr lang="en-US" dirty="0" err="1" smtClean="0"/>
              <a:t>Laplacian</a:t>
            </a:r>
            <a:r>
              <a:rPr lang="en-US" dirty="0" smtClean="0"/>
              <a:t> of Gaussian, SUSAN)</a:t>
            </a:r>
          </a:p>
          <a:p>
            <a:endParaRPr lang="en-US" dirty="0" smtClean="0"/>
          </a:p>
          <a:p>
            <a:r>
              <a:rPr lang="en-US" dirty="0" smtClean="0"/>
              <a:t>Morphological operators (grayscale and binary opening, closing, erosion, dilation)</a:t>
            </a:r>
          </a:p>
          <a:p>
            <a:endParaRPr lang="en-US" dirty="0" smtClean="0"/>
          </a:p>
          <a:p>
            <a:r>
              <a:rPr lang="en-US" dirty="0" smtClean="0"/>
              <a:t>2D </a:t>
            </a:r>
            <a:r>
              <a:rPr lang="en-US" dirty="0" err="1" smtClean="0"/>
              <a:t>keypoint</a:t>
            </a:r>
            <a:r>
              <a:rPr lang="en-US" dirty="0" smtClean="0"/>
              <a:t> extractors and feature descriptors(Harris corner, Harris-Affine, Hessian, blob, SIFT, SURF, </a:t>
            </a:r>
            <a:r>
              <a:rPr lang="en-US" dirty="0" err="1" smtClean="0"/>
              <a:t>HoG</a:t>
            </a:r>
            <a:r>
              <a:rPr lang="en-US" dirty="0" smtClean="0"/>
              <a:t>, Signatures, MSER)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4" name="Shape 237"/>
          <p:cNvSpPr/>
          <p:nvPr/>
        </p:nvSpPr>
        <p:spPr>
          <a:xfrm>
            <a:off x="721874" y="3794641"/>
            <a:ext cx="17683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Canny</a:t>
            </a:r>
          </a:p>
        </p:txBody>
      </p:sp>
      <p:sp>
        <p:nvSpPr>
          <p:cNvPr id="5" name="Shape 238"/>
          <p:cNvSpPr/>
          <p:nvPr/>
        </p:nvSpPr>
        <p:spPr>
          <a:xfrm>
            <a:off x="6321600" y="3794641"/>
            <a:ext cx="17683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Roberts</a:t>
            </a:r>
          </a:p>
        </p:txBody>
      </p:sp>
      <p:sp>
        <p:nvSpPr>
          <p:cNvPr id="7" name="Shape 240"/>
          <p:cNvSpPr/>
          <p:nvPr/>
        </p:nvSpPr>
        <p:spPr>
          <a:xfrm>
            <a:off x="825479" y="6457680"/>
            <a:ext cx="17683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Prewitt</a:t>
            </a:r>
          </a:p>
        </p:txBody>
      </p:sp>
      <p:sp>
        <p:nvSpPr>
          <p:cNvPr id="8" name="Shape 241"/>
          <p:cNvSpPr/>
          <p:nvPr/>
        </p:nvSpPr>
        <p:spPr>
          <a:xfrm>
            <a:off x="6307200" y="6461280"/>
            <a:ext cx="17683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Sobel</a:t>
            </a:r>
          </a:p>
        </p:txBody>
      </p:sp>
      <p:sp>
        <p:nvSpPr>
          <p:cNvPr id="9" name="Shape 242"/>
          <p:cNvSpPr/>
          <p:nvPr/>
        </p:nvSpPr>
        <p:spPr>
          <a:xfrm>
            <a:off x="685800" y="4284360"/>
            <a:ext cx="2116440" cy="2116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Shape 243"/>
          <p:cNvSpPr/>
          <p:nvPr/>
        </p:nvSpPr>
        <p:spPr>
          <a:xfrm>
            <a:off x="6248400" y="1692481"/>
            <a:ext cx="2117519" cy="21175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" name="Shape 244"/>
          <p:cNvSpPr/>
          <p:nvPr/>
        </p:nvSpPr>
        <p:spPr>
          <a:xfrm>
            <a:off x="6296639" y="4190999"/>
            <a:ext cx="2113679" cy="21136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" name="Shape 245"/>
          <p:cNvSpPr/>
          <p:nvPr/>
        </p:nvSpPr>
        <p:spPr>
          <a:xfrm>
            <a:off x="612073" y="1754581"/>
            <a:ext cx="2207327" cy="21316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" name="Shape 246"/>
          <p:cNvSpPr/>
          <p:nvPr/>
        </p:nvSpPr>
        <p:spPr>
          <a:xfrm>
            <a:off x="3137014" y="2603614"/>
            <a:ext cx="2806586" cy="28065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Operations</a:t>
            </a:r>
            <a:endParaRPr lang="en-US" dirty="0"/>
          </a:p>
        </p:txBody>
      </p:sp>
      <p:sp>
        <p:nvSpPr>
          <p:cNvPr id="4" name="Shape 252"/>
          <p:cNvSpPr/>
          <p:nvPr/>
        </p:nvSpPr>
        <p:spPr>
          <a:xfrm>
            <a:off x="928800" y="4219560"/>
            <a:ext cx="2002319" cy="20023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253"/>
          <p:cNvSpPr/>
          <p:nvPr/>
        </p:nvSpPr>
        <p:spPr>
          <a:xfrm>
            <a:off x="6234119" y="4212000"/>
            <a:ext cx="2016719" cy="20167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Shape 254"/>
          <p:cNvSpPr/>
          <p:nvPr/>
        </p:nvSpPr>
        <p:spPr>
          <a:xfrm>
            <a:off x="914400" y="1657800"/>
            <a:ext cx="2031119" cy="203111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" name="Shape 255"/>
          <p:cNvSpPr/>
          <p:nvPr/>
        </p:nvSpPr>
        <p:spPr>
          <a:xfrm>
            <a:off x="6226919" y="1657800"/>
            <a:ext cx="2031119" cy="20311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" name="Shape 256"/>
          <p:cNvSpPr/>
          <p:nvPr/>
        </p:nvSpPr>
        <p:spPr>
          <a:xfrm>
            <a:off x="914400" y="3689280"/>
            <a:ext cx="19861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erosion</a:t>
            </a:r>
          </a:p>
        </p:txBody>
      </p:sp>
      <p:sp>
        <p:nvSpPr>
          <p:cNvPr id="9" name="Shape 257"/>
          <p:cNvSpPr/>
          <p:nvPr/>
        </p:nvSpPr>
        <p:spPr>
          <a:xfrm>
            <a:off x="914400" y="6229080"/>
            <a:ext cx="19861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opening</a:t>
            </a:r>
          </a:p>
        </p:txBody>
      </p:sp>
      <p:sp>
        <p:nvSpPr>
          <p:cNvPr id="10" name="Shape 258"/>
          <p:cNvSpPr/>
          <p:nvPr/>
        </p:nvSpPr>
        <p:spPr>
          <a:xfrm>
            <a:off x="6249239" y="3689280"/>
            <a:ext cx="19861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dilation</a:t>
            </a:r>
          </a:p>
        </p:txBody>
      </p:sp>
      <p:sp>
        <p:nvSpPr>
          <p:cNvPr id="11" name="Shape 259"/>
          <p:cNvSpPr/>
          <p:nvPr/>
        </p:nvSpPr>
        <p:spPr>
          <a:xfrm>
            <a:off x="6249239" y="6229080"/>
            <a:ext cx="1986119" cy="39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buSzPct val="25000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</a:p>
        </p:txBody>
      </p:sp>
      <p:sp>
        <p:nvSpPr>
          <p:cNvPr id="12" name="Shape 260"/>
          <p:cNvSpPr/>
          <p:nvPr/>
        </p:nvSpPr>
        <p:spPr>
          <a:xfrm>
            <a:off x="3188175" y="2257075"/>
            <a:ext cx="2806586" cy="28065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726</Words>
  <Application>Microsoft Office PowerPoint</Application>
  <PresentationFormat>On-screen Show (4:3)</PresentationFormat>
  <Paragraphs>219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PCL</vt:lpstr>
      <vt:lpstr>1_PCL</vt:lpstr>
      <vt:lpstr>Enhancing PCL Usability:  A GUI Front-End, Interfacing with VTK, Image Processing on Point Clouds, and More!</vt:lpstr>
      <vt:lpstr>GSoC Projects</vt:lpstr>
      <vt:lpstr>Overview Of This Talk</vt:lpstr>
      <vt:lpstr>2D Image Processing (Nikhil Somani)</vt:lpstr>
      <vt:lpstr>Example</vt:lpstr>
      <vt:lpstr>Follow-up with 3D Processing</vt:lpstr>
      <vt:lpstr>2D Image Features</vt:lpstr>
      <vt:lpstr>Edge Detection</vt:lpstr>
      <vt:lpstr>Morphological Operations</vt:lpstr>
      <vt:lpstr>Keypoint Detection</vt:lpstr>
      <vt:lpstr>More Features Coming Soon!</vt:lpstr>
      <vt:lpstr>A GUI for PCL</vt:lpstr>
      <vt:lpstr>Preview</vt:lpstr>
      <vt:lpstr>Plugin System</vt:lpstr>
      <vt:lpstr>Plugin Tools</vt:lpstr>
      <vt:lpstr>Plugins</vt:lpstr>
      <vt:lpstr>Pointclouds in PowerPoint (P. Kalogiros, G. Popa)</vt:lpstr>
      <vt:lpstr>PowerPoint Presentation</vt:lpstr>
      <vt:lpstr>VTK/PCL Interface</vt:lpstr>
      <vt:lpstr>VTK/PCL Conversions</vt:lpstr>
      <vt:lpstr>PCL Examples Initiative</vt:lpstr>
      <vt:lpstr>Examples Initiative</vt:lpstr>
      <vt:lpstr>Homework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PCL 2D</dc:title>
  <dc:creator>Dave</dc:creator>
  <cp:lastModifiedBy>daviddoria</cp:lastModifiedBy>
  <cp:revision>31</cp:revision>
  <dcterms:modified xsi:type="dcterms:W3CDTF">2012-06-17T17:13:42Z</dcterms:modified>
</cp:coreProperties>
</file>